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1" r:id="rId2"/>
  </p:sldMasterIdLst>
  <p:sldIdLst>
    <p:sldId id="256" r:id="rId3"/>
    <p:sldId id="267" r:id="rId4"/>
    <p:sldId id="268" r:id="rId5"/>
    <p:sldId id="259" r:id="rId6"/>
    <p:sldId id="269" r:id="rId7"/>
    <p:sldId id="270" r:id="rId8"/>
    <p:sldId id="271" r:id="rId9"/>
    <p:sldId id="272" r:id="rId10"/>
    <p:sldId id="273" r:id="rId11"/>
    <p:sldId id="260" r:id="rId12"/>
    <p:sldId id="261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ffrhau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OVA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cap="all" baseline="0">
                <a:solidFill>
                  <a:srgbClr val="004C93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rgbClr val="E32219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VALE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8800" y="0"/>
            <a:ext cx="3505200" cy="341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7" descr="ffrlon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88" y="5997575"/>
            <a:ext cx="22574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4F9BE4-1D7A-43E1-8FAC-9868FBF556E5}" type="slidenum">
              <a:rPr lang="fr-FR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dirty="0" smtClean="0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200" b="1" i="0" cap="small" baseline="0">
                <a:solidFill>
                  <a:srgbClr val="004C93"/>
                </a:solidFill>
                <a:latin typeface="+mn-l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E32219"/>
                </a:solidFill>
                <a:latin typeface="Calibri" pitchFamily="34" charset="0"/>
              </a:defRPr>
            </a:lvl1pPr>
            <a:lvl2pPr>
              <a:defRPr baseline="0">
                <a:solidFill>
                  <a:srgbClr val="004C93"/>
                </a:solidFill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13/08/2010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65C590-926E-48AB-BC7D-2F2ED2216023}" type="datetimeFigureOut">
              <a:rPr lang="fr-FR"/>
              <a:pPr>
                <a:defRPr/>
              </a:pPr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E1DC94-F42A-4F2F-A7F4-5DDBB8990F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73010-9960-42FD-8F03-9BF98362D8CA}" type="datetimeFigureOut">
              <a:rPr lang="fr-FR"/>
              <a:pPr>
                <a:defRPr/>
              </a:pPr>
              <a:t>05/03/2015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E4105-67B2-443D-918C-A55F3DB767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103456" y="4437111"/>
            <a:ext cx="6400800" cy="1201688"/>
          </a:xfrm>
        </p:spPr>
        <p:txBody>
          <a:bodyPr/>
          <a:lstStyle/>
          <a:p>
            <a:r>
              <a:rPr lang="fr-FR" sz="4400" dirty="0" smtClean="0"/>
              <a:t>L’Arbitrage à 2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23528" y="1995837"/>
            <a:ext cx="7960656" cy="206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i="0" kern="1200" cap="all" baseline="0">
                <a:solidFill>
                  <a:srgbClr val="004C93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400" dirty="0" smtClean="0"/>
              <a:t>ARBITRAGE </a:t>
            </a:r>
            <a:br>
              <a:rPr lang="fr-FR" sz="5400" dirty="0" smtClean="0"/>
            </a:br>
            <a:r>
              <a:rPr lang="fr-FR" sz="5400" dirty="0" smtClean="0"/>
              <a:t>Rugby à 5</a:t>
            </a:r>
            <a:endParaRPr lang="fr-FR" sz="5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824" y="1217355"/>
            <a:ext cx="1063360" cy="40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1154097"/>
          </a:xfrm>
        </p:spPr>
        <p:txBody>
          <a:bodyPr/>
          <a:lstStyle/>
          <a:p>
            <a:r>
              <a:rPr lang="fr-FR" dirty="0" smtClean="0"/>
              <a:t>L’arbitrage à 2 – </a:t>
            </a:r>
            <a:r>
              <a:rPr lang="fr-FR" dirty="0" smtClean="0">
                <a:solidFill>
                  <a:srgbClr val="FF0000"/>
                </a:solidFill>
              </a:rPr>
              <a:t>A Éviter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contenu 6"/>
          <p:cNvSpPr>
            <a:spLocks noGrp="1"/>
          </p:cNvSpPr>
          <p:nvPr>
            <p:ph idx="1"/>
          </p:nvPr>
        </p:nvSpPr>
        <p:spPr>
          <a:xfrm>
            <a:off x="1187624" y="1556792"/>
            <a:ext cx="7315200" cy="4340227"/>
          </a:xfrm>
        </p:spPr>
        <p:txBody>
          <a:bodyPr>
            <a:normAutofit lnSpcReduction="10000"/>
          </a:bodyPr>
          <a:lstStyle/>
          <a:p>
            <a:r>
              <a:rPr lang="fr-FR" sz="3000" dirty="0" smtClean="0">
                <a:solidFill>
                  <a:srgbClr val="0070C0"/>
                </a:solidFill>
              </a:rPr>
              <a:t>Rester Statique</a:t>
            </a:r>
          </a:p>
          <a:p>
            <a:r>
              <a:rPr lang="fr-FR" sz="3000" dirty="0" smtClean="0">
                <a:solidFill>
                  <a:srgbClr val="0070C0"/>
                </a:solidFill>
              </a:rPr>
              <a:t>Siffler à la place de l’autre (sauf si toucher pas vu par 1 arbitre)</a:t>
            </a:r>
          </a:p>
          <a:p>
            <a:r>
              <a:rPr lang="fr-FR" sz="3000" dirty="0" smtClean="0">
                <a:solidFill>
                  <a:srgbClr val="0070C0"/>
                </a:solidFill>
              </a:rPr>
              <a:t>Ne pas siffler (par peur de ne pas avoir vu)</a:t>
            </a:r>
          </a:p>
          <a:p>
            <a:r>
              <a:rPr lang="fr-FR" sz="3000" dirty="0" smtClean="0">
                <a:solidFill>
                  <a:srgbClr val="0070C0"/>
                </a:solidFill>
              </a:rPr>
              <a:t>Ne pas faire de prévention verbale</a:t>
            </a:r>
          </a:p>
          <a:p>
            <a:r>
              <a:rPr lang="fr-FR" sz="3000" dirty="0" smtClean="0">
                <a:solidFill>
                  <a:srgbClr val="0070C0"/>
                </a:solidFill>
              </a:rPr>
              <a:t>Ne faire que de la prévention </a:t>
            </a:r>
            <a:r>
              <a:rPr lang="fr-FR" sz="2100" dirty="0" smtClean="0">
                <a:solidFill>
                  <a:srgbClr val="0070C0"/>
                </a:solidFill>
              </a:rPr>
              <a:t>(la prévention ne peut se faire que sur une faute qui n’a pas encore eu lieu. S’il y a faute = avantage ou coup de sifflet)</a:t>
            </a:r>
          </a:p>
          <a:p>
            <a:r>
              <a:rPr lang="fr-FR" sz="3000" dirty="0" smtClean="0">
                <a:solidFill>
                  <a:srgbClr val="0070C0"/>
                </a:solidFill>
              </a:rPr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53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L’arbitrage à 2</a:t>
            </a:r>
          </a:p>
        </p:txBody>
      </p:sp>
      <p:sp>
        <p:nvSpPr>
          <p:cNvPr id="4" name="Titre 3"/>
          <p:cNvSpPr txBox="1">
            <a:spLocks/>
          </p:cNvSpPr>
          <p:nvPr/>
        </p:nvSpPr>
        <p:spPr bwMode="auto">
          <a:xfrm>
            <a:off x="59000" y="3068960"/>
            <a:ext cx="9091627" cy="27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 b="1" i="0" kern="1200" cap="small" baseline="0">
                <a:solidFill>
                  <a:srgbClr val="004C93"/>
                </a:solidFill>
                <a:latin typeface="+mn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5400" dirty="0" smtClean="0">
                <a:solidFill>
                  <a:srgbClr val="0070C0"/>
                </a:solidFill>
              </a:rPr>
              <a:t>MERCI DE VOTRE ATTENTION</a:t>
            </a:r>
            <a:endParaRPr lang="fr-FR" sz="54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81004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87688"/>
            <a:ext cx="7315200" cy="1154097"/>
          </a:xfrm>
        </p:spPr>
        <p:txBody>
          <a:bodyPr/>
          <a:lstStyle/>
          <a:p>
            <a:r>
              <a:rPr lang="fr-FR" dirty="0" smtClean="0"/>
              <a:t>L’Arbitrage à 2 – </a:t>
            </a:r>
            <a:r>
              <a:rPr lang="fr-FR" b="1" dirty="0" smtClean="0">
                <a:solidFill>
                  <a:srgbClr val="FF0000"/>
                </a:solidFill>
              </a:rPr>
              <a:t>Pourquoi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628800"/>
            <a:ext cx="7315200" cy="4384537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Favoriser la continuité du jeu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En faisant de la prévention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Donc en sifflant moins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Voir </a:t>
            </a:r>
            <a:r>
              <a:rPr lang="fr-FR" sz="2800" dirty="0">
                <a:solidFill>
                  <a:schemeClr val="tx1"/>
                </a:solidFill>
              </a:rPr>
              <a:t>plus de choses</a:t>
            </a:r>
          </a:p>
          <a:p>
            <a:pPr lvl="1"/>
            <a:r>
              <a:rPr lang="fr-FR" sz="1800" dirty="0" smtClean="0">
                <a:solidFill>
                  <a:srgbClr val="0070C0"/>
                </a:solidFill>
              </a:rPr>
              <a:t>En multipliant par 2 l’observation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Sécuriser le ou la joueur(se)-arbitre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On n’est pas seul à assumer cette fonction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Sécuriser les joueurs</a:t>
            </a:r>
          </a:p>
          <a:p>
            <a:pPr lvl="1"/>
            <a:r>
              <a:rPr lang="fr-FR" sz="2000" dirty="0" smtClean="0">
                <a:solidFill>
                  <a:srgbClr val="0070C0"/>
                </a:solidFill>
              </a:rPr>
              <a:t>En leur permettant de s’exprimer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2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24543"/>
            <a:ext cx="7315200" cy="1154097"/>
          </a:xfrm>
        </p:spPr>
        <p:txBody>
          <a:bodyPr/>
          <a:lstStyle/>
          <a:p>
            <a:r>
              <a:rPr lang="fr-FR" dirty="0" smtClean="0"/>
              <a:t>L’arbitrage à 2 – </a:t>
            </a:r>
            <a:r>
              <a:rPr lang="fr-FR" b="1" dirty="0" smtClean="0">
                <a:solidFill>
                  <a:srgbClr val="FF0000"/>
                </a:solidFill>
              </a:rPr>
              <a:t>Pourquoi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2276872"/>
            <a:ext cx="7200800" cy="3409099"/>
          </a:xfrm>
        </p:spPr>
        <p:txBody>
          <a:bodyPr/>
          <a:lstStyle/>
          <a:p>
            <a:r>
              <a:rPr lang="fr-FR" sz="2800" dirty="0" smtClean="0">
                <a:solidFill>
                  <a:srgbClr val="0070C0"/>
                </a:solidFill>
              </a:rPr>
              <a:t>Augmenter et améliorer la communication,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Faciliter les placements et les déplacements,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Faire de la prévention,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Améliorer l’animation du jeu,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….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23" y="584533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711" y="1596571"/>
            <a:ext cx="2962672" cy="3672409"/>
          </a:xfrm>
        </p:spPr>
        <p:txBody>
          <a:bodyPr/>
          <a:lstStyle/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3000" dirty="0" smtClean="0">
                <a:solidFill>
                  <a:schemeClr val="tx1"/>
                </a:solidFill>
              </a:rPr>
              <a:t>Le Terrain est partagé en 2 dans le sens de la longueur</a:t>
            </a:r>
            <a:endParaRPr lang="fr-FR" sz="3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2930" y="1160132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11142" y="1160132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695558" y="3067245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7946143" y="3067246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38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23" y="476672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050324"/>
            <a:ext cx="3951407" cy="3106868"/>
          </a:xfrm>
        </p:spPr>
        <p:txBody>
          <a:bodyPr/>
          <a:lstStyle/>
          <a:p>
            <a:pPr marL="0" indent="0">
              <a:buNone/>
            </a:pPr>
            <a:endParaRPr lang="fr-FR" sz="2800" dirty="0" smtClean="0"/>
          </a:p>
          <a:p>
            <a:pPr marL="0" indent="0" algn="ctr">
              <a:buNone/>
            </a:pPr>
            <a:r>
              <a:rPr lang="fr-FR" sz="3000" dirty="0" smtClean="0">
                <a:solidFill>
                  <a:schemeClr val="tx1"/>
                </a:solidFill>
              </a:rPr>
              <a:t>Les 2 Arbitres se font toujours face au début de chaque rencontre (favoriser la communication) </a:t>
            </a:r>
            <a:endParaRPr lang="fr-FR" sz="3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2930" y="1160132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11142" y="1160132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695558" y="3067245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7946143" y="3067246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31" idx="4"/>
          </p:cNvCxnSpPr>
          <p:nvPr/>
        </p:nvCxnSpPr>
        <p:spPr>
          <a:xfrm>
            <a:off x="5061089" y="3249470"/>
            <a:ext cx="1095087" cy="35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32" idx="4"/>
          </p:cNvCxnSpPr>
          <p:nvPr/>
        </p:nvCxnSpPr>
        <p:spPr>
          <a:xfrm flipH="1">
            <a:off x="6876256" y="3249472"/>
            <a:ext cx="1070968" cy="35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77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323" y="584533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2930" y="1160132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11142" y="1160132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683047" y="2914907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7996877" y="3558472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31" idx="4"/>
          </p:cNvCxnSpPr>
          <p:nvPr/>
        </p:nvCxnSpPr>
        <p:spPr>
          <a:xfrm>
            <a:off x="5048578" y="3097132"/>
            <a:ext cx="1057002" cy="30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7407369" y="3799110"/>
            <a:ext cx="597625" cy="57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/>
          <p:cNvSpPr txBox="1">
            <a:spLocks/>
          </p:cNvSpPr>
          <p:nvPr/>
        </p:nvSpPr>
        <p:spPr>
          <a:xfrm>
            <a:off x="391439" y="2280648"/>
            <a:ext cx="3818440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dirty="0" smtClean="0"/>
              <a:t>Au coup d’envoi, l’un des 2 arbitres se déplace afin d’être placé en défense et l’autre arbitre en attaque dans le but d’avoir une meilleure vision du toucher. (favoriser la communication)</a:t>
            </a:r>
            <a:endParaRPr lang="fr-FR" sz="2400" dirty="0"/>
          </a:p>
        </p:txBody>
      </p:sp>
      <p:sp>
        <p:nvSpPr>
          <p:cNvPr id="18" name="Sourire 18"/>
          <p:cNvSpPr/>
          <p:nvPr/>
        </p:nvSpPr>
        <p:spPr>
          <a:xfrm rot="16200000">
            <a:off x="5413748" y="2607866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rire 20"/>
          <p:cNvSpPr/>
          <p:nvPr/>
        </p:nvSpPr>
        <p:spPr>
          <a:xfrm rot="16200000">
            <a:off x="7177011" y="2492935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ourire 21"/>
          <p:cNvSpPr/>
          <p:nvPr/>
        </p:nvSpPr>
        <p:spPr>
          <a:xfrm rot="16200000">
            <a:off x="6382238" y="2891211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Sourire 22"/>
          <p:cNvSpPr/>
          <p:nvPr/>
        </p:nvSpPr>
        <p:spPr>
          <a:xfrm rot="16200000">
            <a:off x="4720756" y="1967833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ourire 20"/>
          <p:cNvSpPr/>
          <p:nvPr/>
        </p:nvSpPr>
        <p:spPr>
          <a:xfrm rot="16200000">
            <a:off x="8119874" y="1923370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ourire 26"/>
          <p:cNvSpPr/>
          <p:nvPr/>
        </p:nvSpPr>
        <p:spPr>
          <a:xfrm rot="16200000">
            <a:off x="5616983" y="3818085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ourire 27"/>
          <p:cNvSpPr/>
          <p:nvPr/>
        </p:nvSpPr>
        <p:spPr>
          <a:xfrm rot="16200000">
            <a:off x="7177012" y="3824133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Sourire 29"/>
          <p:cNvSpPr/>
          <p:nvPr/>
        </p:nvSpPr>
        <p:spPr>
          <a:xfrm rot="16200000">
            <a:off x="4769013" y="4807985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ourire 31"/>
          <p:cNvSpPr/>
          <p:nvPr/>
        </p:nvSpPr>
        <p:spPr>
          <a:xfrm rot="16200000">
            <a:off x="6252671" y="4652978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ourire 32"/>
          <p:cNvSpPr/>
          <p:nvPr/>
        </p:nvSpPr>
        <p:spPr>
          <a:xfrm rot="16200000">
            <a:off x="7956861" y="4846059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5400000">
            <a:off x="6377855" y="3088321"/>
            <a:ext cx="238625" cy="37235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323" y="584533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3713" y="1160132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21925" y="1160132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612633" y="2702910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7957540" y="3241624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31" idx="3"/>
          </p:cNvCxnSpPr>
          <p:nvPr/>
        </p:nvCxnSpPr>
        <p:spPr>
          <a:xfrm>
            <a:off x="4924792" y="3014752"/>
            <a:ext cx="177094" cy="205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32" idx="5"/>
          </p:cNvCxnSpPr>
          <p:nvPr/>
        </p:nvCxnSpPr>
        <p:spPr>
          <a:xfrm flipH="1">
            <a:off x="7636666" y="3553466"/>
            <a:ext cx="375327" cy="394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/>
          <p:cNvSpPr txBox="1">
            <a:spLocks/>
          </p:cNvSpPr>
          <p:nvPr/>
        </p:nvSpPr>
        <p:spPr>
          <a:xfrm>
            <a:off x="391439" y="1727533"/>
            <a:ext cx="3818440" cy="4509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9" name="Ellipse 28"/>
          <p:cNvSpPr/>
          <p:nvPr/>
        </p:nvSpPr>
        <p:spPr>
          <a:xfrm rot="5400000">
            <a:off x="5121673" y="3197074"/>
            <a:ext cx="238625" cy="37235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ourire 18"/>
          <p:cNvSpPr/>
          <p:nvPr/>
        </p:nvSpPr>
        <p:spPr>
          <a:xfrm rot="16200000">
            <a:off x="5140030" y="3012515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Sourire 20"/>
          <p:cNvSpPr/>
          <p:nvPr/>
        </p:nvSpPr>
        <p:spPr>
          <a:xfrm rot="16200000">
            <a:off x="6541581" y="2193143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ourire 21"/>
          <p:cNvSpPr/>
          <p:nvPr/>
        </p:nvSpPr>
        <p:spPr>
          <a:xfrm rot="16200000">
            <a:off x="5828372" y="2433402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Sourire 26"/>
          <p:cNvSpPr/>
          <p:nvPr/>
        </p:nvSpPr>
        <p:spPr>
          <a:xfrm rot="16200000">
            <a:off x="5134348" y="3553107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ourire 27"/>
          <p:cNvSpPr/>
          <p:nvPr/>
        </p:nvSpPr>
        <p:spPr>
          <a:xfrm rot="16200000">
            <a:off x="5828371" y="3955776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ourire 29"/>
          <p:cNvSpPr/>
          <p:nvPr/>
        </p:nvSpPr>
        <p:spPr>
          <a:xfrm rot="16200000">
            <a:off x="5142057" y="3842693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Sourire 31"/>
          <p:cNvSpPr/>
          <p:nvPr/>
        </p:nvSpPr>
        <p:spPr>
          <a:xfrm rot="16200000">
            <a:off x="6490629" y="3958170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Sourire 32"/>
          <p:cNvSpPr/>
          <p:nvPr/>
        </p:nvSpPr>
        <p:spPr>
          <a:xfrm rot="16200000">
            <a:off x="7454521" y="3954183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ourire 20"/>
          <p:cNvSpPr/>
          <p:nvPr/>
        </p:nvSpPr>
        <p:spPr>
          <a:xfrm rot="16200000">
            <a:off x="7935526" y="1561140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rire 21"/>
          <p:cNvSpPr/>
          <p:nvPr/>
        </p:nvSpPr>
        <p:spPr>
          <a:xfrm rot="16200000">
            <a:off x="5135955" y="2760653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6694361" y="3488658"/>
            <a:ext cx="1275274" cy="467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32" idx="4"/>
          </p:cNvCxnSpPr>
          <p:nvPr/>
        </p:nvCxnSpPr>
        <p:spPr>
          <a:xfrm flipH="1">
            <a:off x="6051693" y="3423850"/>
            <a:ext cx="1906928" cy="532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space réservé du texte 5"/>
          <p:cNvSpPr txBox="1">
            <a:spLocks/>
          </p:cNvSpPr>
          <p:nvPr/>
        </p:nvSpPr>
        <p:spPr>
          <a:xfrm>
            <a:off x="511768" y="1804775"/>
            <a:ext cx="3469711" cy="45155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/>
              <a:t>Si le ballon est dans ma moitié de terrain :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Je gère le jeu et la situation du joueur touché et du joueur toucheur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Je suis proche du ballon</a:t>
            </a:r>
          </a:p>
          <a:p>
            <a:pPr algn="ctr"/>
            <a:endParaRPr lang="fr-FR" sz="2000" dirty="0" smtClean="0"/>
          </a:p>
          <a:p>
            <a:pPr algn="ctr"/>
            <a:r>
              <a:rPr lang="fr-FR" sz="2000" b="1" dirty="0" smtClean="0"/>
              <a:t>Si le ballon n’est pas dans ma moitié de terrain :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Je gère les joueurs éloignés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Je surveille les lignes de hors-jeu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Je me place pour avoir un maximum de joueurs devant moi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323" y="584533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0541" y="1152579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18753" y="1152579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673074" y="3069520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8033168" y="4029640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021317" y="3124040"/>
            <a:ext cx="442628" cy="118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7375558" y="3859789"/>
            <a:ext cx="656895" cy="298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/>
          <p:cNvSpPr txBox="1">
            <a:spLocks/>
          </p:cNvSpPr>
          <p:nvPr/>
        </p:nvSpPr>
        <p:spPr>
          <a:xfrm>
            <a:off x="391439" y="1727533"/>
            <a:ext cx="3818440" cy="4509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9" name="Ellipse 28"/>
          <p:cNvSpPr/>
          <p:nvPr/>
        </p:nvSpPr>
        <p:spPr>
          <a:xfrm rot="5400000">
            <a:off x="6221315" y="3141207"/>
            <a:ext cx="238625" cy="37235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texte 5"/>
          <p:cNvSpPr txBox="1">
            <a:spLocks/>
          </p:cNvSpPr>
          <p:nvPr/>
        </p:nvSpPr>
        <p:spPr>
          <a:xfrm>
            <a:off x="520988" y="1919706"/>
            <a:ext cx="3469711" cy="45155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smtClean="0"/>
              <a:t>Lorsque le ballon change de côté :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l’arbitre qui ne gérait pas le jeu reprend l’arbitrage de son côté,</a:t>
            </a:r>
          </a:p>
          <a:p>
            <a:pPr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</a:rPr>
              <a:t>l’autre peut alors « laisser le jeu », se reculer afin de mieux visualiser les touchers.</a:t>
            </a:r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Attention</a:t>
            </a:r>
            <a:r>
              <a:rPr lang="fr-FR" sz="2000" dirty="0" smtClean="0"/>
              <a:t> : </a:t>
            </a:r>
            <a:r>
              <a:rPr lang="fr-FR" sz="2000" dirty="0">
                <a:solidFill>
                  <a:srgbClr val="0070C0"/>
                </a:solidFill>
              </a:rPr>
              <a:t>L</a:t>
            </a:r>
            <a:r>
              <a:rPr lang="fr-FR" sz="2000" dirty="0" smtClean="0">
                <a:solidFill>
                  <a:srgbClr val="0070C0"/>
                </a:solidFill>
              </a:rPr>
              <a:t>orsqu’un arbitre donne un avantage, il doit le gérer jusqu’à sa fin.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43" name="Sourire 20"/>
          <p:cNvSpPr/>
          <p:nvPr/>
        </p:nvSpPr>
        <p:spPr>
          <a:xfrm rot="16200000">
            <a:off x="4781673" y="2015499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Sourire 36"/>
          <p:cNvSpPr/>
          <p:nvPr/>
        </p:nvSpPr>
        <p:spPr>
          <a:xfrm rot="16200000">
            <a:off x="5478168" y="2516263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Sourire 37"/>
          <p:cNvSpPr/>
          <p:nvPr/>
        </p:nvSpPr>
        <p:spPr>
          <a:xfrm rot="16200000">
            <a:off x="6223742" y="2960049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Sourire 38"/>
          <p:cNvSpPr/>
          <p:nvPr/>
        </p:nvSpPr>
        <p:spPr>
          <a:xfrm rot="16200000">
            <a:off x="7171480" y="2478507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Sourire 39"/>
          <p:cNvSpPr/>
          <p:nvPr/>
        </p:nvSpPr>
        <p:spPr>
          <a:xfrm rot="16200000">
            <a:off x="8025915" y="2031848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Sourire 24"/>
          <p:cNvSpPr/>
          <p:nvPr/>
        </p:nvSpPr>
        <p:spPr>
          <a:xfrm rot="16200000">
            <a:off x="4741449" y="3579927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ourire 26"/>
          <p:cNvSpPr/>
          <p:nvPr/>
        </p:nvSpPr>
        <p:spPr>
          <a:xfrm rot="16200000">
            <a:off x="5447488" y="3582165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Sourire 27"/>
          <p:cNvSpPr/>
          <p:nvPr/>
        </p:nvSpPr>
        <p:spPr>
          <a:xfrm rot="16200000">
            <a:off x="6223743" y="3582165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Sourire 31"/>
          <p:cNvSpPr/>
          <p:nvPr/>
        </p:nvSpPr>
        <p:spPr>
          <a:xfrm rot="16200000">
            <a:off x="7138916" y="3582165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Sourire 32"/>
          <p:cNvSpPr/>
          <p:nvPr/>
        </p:nvSpPr>
        <p:spPr>
          <a:xfrm rot="16200000">
            <a:off x="7906577" y="3568696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5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9323" y="584533"/>
            <a:ext cx="2962672" cy="1143000"/>
          </a:xfrm>
        </p:spPr>
        <p:txBody>
          <a:bodyPr/>
          <a:lstStyle/>
          <a:p>
            <a:r>
              <a:rPr lang="fr-FR" sz="3600" dirty="0" smtClean="0"/>
              <a:t>L’Arbitrage à 2 </a:t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Comment ?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1922" y="1160132"/>
            <a:ext cx="3816424" cy="4545290"/>
          </a:xfrm>
          <a:prstGeom prst="rect">
            <a:avLst/>
          </a:prstGeom>
          <a:solidFill>
            <a:srgbClr val="92D05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372200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660232" y="688597"/>
            <a:ext cx="0" cy="467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72200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660232" y="5705422"/>
            <a:ext cx="0" cy="53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377274" y="594928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6377274" y="908720"/>
            <a:ext cx="282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" idx="0"/>
            <a:endCxn id="4" idx="2"/>
          </p:cNvCxnSpPr>
          <p:nvPr/>
        </p:nvCxnSpPr>
        <p:spPr>
          <a:xfrm>
            <a:off x="6530134" y="1160132"/>
            <a:ext cx="0" cy="45452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ourire 16"/>
          <p:cNvSpPr/>
          <p:nvPr/>
        </p:nvSpPr>
        <p:spPr>
          <a:xfrm rot="16200000">
            <a:off x="4743284" y="3287960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ourire 17"/>
          <p:cNvSpPr/>
          <p:nvPr/>
        </p:nvSpPr>
        <p:spPr>
          <a:xfrm rot="5400000">
            <a:off x="8061434" y="2691213"/>
            <a:ext cx="366611" cy="364450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391439" y="1727533"/>
            <a:ext cx="3818440" cy="45097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9" name="Ellipse 28"/>
          <p:cNvSpPr/>
          <p:nvPr/>
        </p:nvSpPr>
        <p:spPr>
          <a:xfrm rot="5400000">
            <a:off x="5233649" y="3109206"/>
            <a:ext cx="259678" cy="37235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du texte 5"/>
          <p:cNvSpPr txBox="1">
            <a:spLocks/>
          </p:cNvSpPr>
          <p:nvPr/>
        </p:nvSpPr>
        <p:spPr>
          <a:xfrm>
            <a:off x="368876" y="1916832"/>
            <a:ext cx="3816325" cy="3781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Exemple sur un Hors Jeu, une remise en jeu ou un en-avant :</a:t>
            </a:r>
          </a:p>
          <a:p>
            <a:pPr algn="ctr"/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l’arbitre responsable du jeu marque le point de faute au plus vite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L’autre arbitre fait respecter les 5 mètres</a:t>
            </a:r>
            <a:endParaRPr lang="fr-FR" sz="2400" dirty="0">
              <a:solidFill>
                <a:srgbClr val="0070C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4610541" y="2873438"/>
            <a:ext cx="3451973" cy="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ourire 20"/>
          <p:cNvSpPr/>
          <p:nvPr/>
        </p:nvSpPr>
        <p:spPr>
          <a:xfrm rot="16200000">
            <a:off x="4880142" y="2597385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Sourire 21"/>
          <p:cNvSpPr/>
          <p:nvPr/>
        </p:nvSpPr>
        <p:spPr>
          <a:xfrm rot="16200000">
            <a:off x="5522265" y="2595303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Sourire 36"/>
          <p:cNvSpPr/>
          <p:nvPr/>
        </p:nvSpPr>
        <p:spPr>
          <a:xfrm rot="16200000">
            <a:off x="6301738" y="2596740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Sourire 37"/>
          <p:cNvSpPr/>
          <p:nvPr/>
        </p:nvSpPr>
        <p:spPr>
          <a:xfrm rot="16200000">
            <a:off x="6972819" y="2615927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Sourire 38"/>
          <p:cNvSpPr/>
          <p:nvPr/>
        </p:nvSpPr>
        <p:spPr>
          <a:xfrm rot="16200000">
            <a:off x="7735213" y="2615928"/>
            <a:ext cx="229860" cy="216783"/>
          </a:xfrm>
          <a:prstGeom prst="smileyF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Sourire 24"/>
          <p:cNvSpPr/>
          <p:nvPr/>
        </p:nvSpPr>
        <p:spPr>
          <a:xfrm rot="16200000">
            <a:off x="5248559" y="3450918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rire 26"/>
          <p:cNvSpPr/>
          <p:nvPr/>
        </p:nvSpPr>
        <p:spPr>
          <a:xfrm rot="16200000">
            <a:off x="5912496" y="3765884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Sourire 27"/>
          <p:cNvSpPr/>
          <p:nvPr/>
        </p:nvSpPr>
        <p:spPr>
          <a:xfrm rot="16200000">
            <a:off x="6629164" y="4186246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Sourire 31"/>
          <p:cNvSpPr/>
          <p:nvPr/>
        </p:nvSpPr>
        <p:spPr>
          <a:xfrm rot="16200000">
            <a:off x="7175704" y="4319570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Sourire 32"/>
          <p:cNvSpPr/>
          <p:nvPr/>
        </p:nvSpPr>
        <p:spPr>
          <a:xfrm rot="16200000">
            <a:off x="7843604" y="4319570"/>
            <a:ext cx="229860" cy="216783"/>
          </a:xfrm>
          <a:prstGeom prst="smileyFac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43299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372</Words>
  <Application>Microsoft Office PowerPoint</Application>
  <PresentationFormat>Affichage à l'écran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1_Conception personnalisée</vt:lpstr>
      <vt:lpstr>Conception personnalisée</vt:lpstr>
      <vt:lpstr>Présentation PowerPoint</vt:lpstr>
      <vt:lpstr>L’Arbitrage à 2 – Pourquoi ?</vt:lpstr>
      <vt:lpstr>L’arbitrage à 2 – Pourquoi ?</vt:lpstr>
      <vt:lpstr>L’Arbitrage à 2  Comment ?</vt:lpstr>
      <vt:lpstr>L’Arbitrage à 2  Comment ?</vt:lpstr>
      <vt:lpstr>L’Arbitrage à 2  Comment ?</vt:lpstr>
      <vt:lpstr>L’Arbitrage à 2  Comment ?</vt:lpstr>
      <vt:lpstr>L’Arbitrage à 2  Comment ?</vt:lpstr>
      <vt:lpstr>L’Arbitrage à 2  Comment ?</vt:lpstr>
      <vt:lpstr>L’arbitrage à 2 – A Éviter</vt:lpstr>
      <vt:lpstr>L’arbitrage à 2</vt:lpstr>
    </vt:vector>
  </TitlesOfParts>
  <Company>FFR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Profil</dc:creator>
  <cp:lastModifiedBy>Xavier Géré</cp:lastModifiedBy>
  <cp:revision>23</cp:revision>
  <dcterms:created xsi:type="dcterms:W3CDTF">2010-08-13T08:54:04Z</dcterms:created>
  <dcterms:modified xsi:type="dcterms:W3CDTF">2015-03-05T19:48:47Z</dcterms:modified>
</cp:coreProperties>
</file>